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6" r:id="rId5"/>
    <p:sldMasterId id="214748371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Roboto Thin"/>
      <p:regular r:id="rId20"/>
      <p:bold r:id="rId21"/>
      <p:italic r:id="rId22"/>
      <p:boldItalic r:id="rId23"/>
    </p:embeddedFont>
    <p:embeddedFont>
      <p:font typeface="Roboto Medium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Playfair Display"/>
      <p:regular r:id="rId32"/>
      <p:bold r:id="rId33"/>
      <p:italic r:id="rId34"/>
      <p:boldItalic r:id="rId35"/>
    </p:embeddedFont>
    <p:embeddedFont>
      <p:font typeface="Amatic SC"/>
      <p:regular r:id="rId36"/>
      <p:bold r:id="rId37"/>
    </p:embeddedFont>
    <p:embeddedFont>
      <p:font typeface="Inconsolata"/>
      <p:regular r:id="rId38"/>
      <p:bold r:id="rId39"/>
    </p:embeddedFont>
    <p:embeddedFont>
      <p:font typeface="Montserrat"/>
      <p:regular r:id="rId40"/>
      <p:bold r:id="rId41"/>
      <p:italic r:id="rId42"/>
      <p:boldItalic r:id="rId43"/>
    </p:embeddedFont>
    <p:embeddedFont>
      <p:font typeface="Roboto Light"/>
      <p:regular r:id="rId44"/>
      <p:bold r:id="rId45"/>
      <p:italic r:id="rId46"/>
      <p:boldItalic r:id="rId47"/>
    </p:embeddedFont>
    <p:embeddedFont>
      <p:font typeface="Oswald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13244E-87FC-4B25-B49F-35BB1819729F}">
  <a:tblStyle styleId="{A513244E-87FC-4B25-B49F-35BB181972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regular.fntdata"/><Relationship Id="rId42" Type="http://schemas.openxmlformats.org/officeDocument/2006/relationships/font" Target="fonts/Montserrat-italic.fntdata"/><Relationship Id="rId41" Type="http://schemas.openxmlformats.org/officeDocument/2006/relationships/font" Target="fonts/Montserrat-bold.fntdata"/><Relationship Id="rId44" Type="http://schemas.openxmlformats.org/officeDocument/2006/relationships/font" Target="fonts/RobotoLight-regular.fntdata"/><Relationship Id="rId43" Type="http://schemas.openxmlformats.org/officeDocument/2006/relationships/font" Target="fonts/Montserrat-boldItalic.fntdata"/><Relationship Id="rId46" Type="http://schemas.openxmlformats.org/officeDocument/2006/relationships/font" Target="fonts/RobotoLight-italic.fntdata"/><Relationship Id="rId45" Type="http://schemas.openxmlformats.org/officeDocument/2006/relationships/font" Target="fonts/RobotoLight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Oswald-regular.fntdata"/><Relationship Id="rId47" Type="http://schemas.openxmlformats.org/officeDocument/2006/relationships/font" Target="fonts/RobotoLight-boldItalic.fntdata"/><Relationship Id="rId49" Type="http://schemas.openxmlformats.org/officeDocument/2006/relationships/font" Target="fonts/Oswa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33" Type="http://schemas.openxmlformats.org/officeDocument/2006/relationships/font" Target="fonts/PlayfairDisplay-bold.fntdata"/><Relationship Id="rId32" Type="http://schemas.openxmlformats.org/officeDocument/2006/relationships/font" Target="fonts/PlayfairDisplay-regular.fntdata"/><Relationship Id="rId35" Type="http://schemas.openxmlformats.org/officeDocument/2006/relationships/font" Target="fonts/PlayfairDisplay-boldItalic.fntdata"/><Relationship Id="rId34" Type="http://schemas.openxmlformats.org/officeDocument/2006/relationships/font" Target="fonts/PlayfairDisplay-italic.fntdata"/><Relationship Id="rId37" Type="http://schemas.openxmlformats.org/officeDocument/2006/relationships/font" Target="fonts/AmaticSC-bold.fntdata"/><Relationship Id="rId36" Type="http://schemas.openxmlformats.org/officeDocument/2006/relationships/font" Target="fonts/AmaticSC-regular.fntdata"/><Relationship Id="rId39" Type="http://schemas.openxmlformats.org/officeDocument/2006/relationships/font" Target="fonts/Inconsolata-bold.fntdata"/><Relationship Id="rId38" Type="http://schemas.openxmlformats.org/officeDocument/2006/relationships/font" Target="fonts/Inconsolata-regular.fntdata"/><Relationship Id="rId20" Type="http://schemas.openxmlformats.org/officeDocument/2006/relationships/font" Target="fonts/RobotoThin-regular.fntdata"/><Relationship Id="rId22" Type="http://schemas.openxmlformats.org/officeDocument/2006/relationships/font" Target="fonts/RobotoThin-italic.fntdata"/><Relationship Id="rId21" Type="http://schemas.openxmlformats.org/officeDocument/2006/relationships/font" Target="fonts/RobotoThin-bold.fntdata"/><Relationship Id="rId24" Type="http://schemas.openxmlformats.org/officeDocument/2006/relationships/font" Target="fonts/RobotoMedium-regular.fntdata"/><Relationship Id="rId23" Type="http://schemas.openxmlformats.org/officeDocument/2006/relationships/font" Target="fonts/RobotoThin-boldItalic.fntdata"/><Relationship Id="rId26" Type="http://schemas.openxmlformats.org/officeDocument/2006/relationships/font" Target="fonts/RobotoMedium-italic.fntdata"/><Relationship Id="rId25" Type="http://schemas.openxmlformats.org/officeDocument/2006/relationships/font" Target="fonts/RobotoMedium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obotoMedium-boldItalic.fntdata"/><Relationship Id="rId29" Type="http://schemas.openxmlformats.org/officeDocument/2006/relationships/font" Target="fonts/Roboto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c720bd37a0_0_4394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" name="Google Shape;1198;gc720bd37a0_0_4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gc720bd37a0_0_43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c720bd37a0_4_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c720bd37a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gc720bd37a0_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c75f30b233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c75f30b233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c720bd37a0_0_383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c720bd37a0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gc720bd37a0_0_3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c75f30b233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c75f30b233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c720bd37a0_0_4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c720bd37a0_0_4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14300" marR="114300" rtl="0" algn="l">
              <a:lnSpc>
                <a:spcPct val="142857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You may have more than 2 subnets.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c720bd37a0_0_4357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c720bd37a0_0_4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c720bd37a0_0_43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c75f30b233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c75f30b233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c720bd37a0_9_1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c720bd37a0_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gc720bd37a0_9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c720bd37a0_0_4380:notes"/>
          <p:cNvSpPr/>
          <p:nvPr>
            <p:ph idx="2" type="sldImg"/>
          </p:nvPr>
        </p:nvSpPr>
        <p:spPr>
          <a:xfrm>
            <a:off x="380206" y="685800"/>
            <a:ext cx="60975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c720bd37a0_0_4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gc720bd37a0_0_43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c75f30b233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c75f30b233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5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4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4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8.png"/><Relationship Id="rId4" Type="http://schemas.openxmlformats.org/officeDocument/2006/relationships/image" Target="../media/image6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4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48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8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70.png"/><Relationship Id="rId4" Type="http://schemas.openxmlformats.org/officeDocument/2006/relationships/image" Target="../media/image59.png"/><Relationship Id="rId5" Type="http://schemas.openxmlformats.org/officeDocument/2006/relationships/image" Target="../media/image61.png"/><Relationship Id="rId6" Type="http://schemas.openxmlformats.org/officeDocument/2006/relationships/image" Target="../media/image63.png"/><Relationship Id="rId7" Type="http://schemas.openxmlformats.org/officeDocument/2006/relationships/image" Target="../media/image6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60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65.png"/><Relationship Id="rId5" Type="http://schemas.openxmlformats.org/officeDocument/2006/relationships/image" Target="../media/image74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7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75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78.png"/><Relationship Id="rId8" Type="http://schemas.openxmlformats.org/officeDocument/2006/relationships/image" Target="../media/image83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4.png"/><Relationship Id="rId6" Type="http://schemas.openxmlformats.org/officeDocument/2006/relationships/image" Target="../media/image9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98.png"/><Relationship Id="rId5" Type="http://schemas.openxmlformats.org/officeDocument/2006/relationships/image" Target="../media/image87.png"/><Relationship Id="rId6" Type="http://schemas.openxmlformats.org/officeDocument/2006/relationships/image" Target="../media/image94.png"/><Relationship Id="rId7" Type="http://schemas.openxmlformats.org/officeDocument/2006/relationships/image" Target="../media/image101.png"/><Relationship Id="rId8" Type="http://schemas.openxmlformats.org/officeDocument/2006/relationships/image" Target="../media/image9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2.png"/><Relationship Id="rId3" Type="http://schemas.openxmlformats.org/officeDocument/2006/relationships/image" Target="../media/image93.png"/><Relationship Id="rId4" Type="http://schemas.openxmlformats.org/officeDocument/2006/relationships/image" Target="../media/image99.png"/><Relationship Id="rId9" Type="http://schemas.openxmlformats.org/officeDocument/2006/relationships/image" Target="../media/image91.png"/><Relationship Id="rId5" Type="http://schemas.openxmlformats.org/officeDocument/2006/relationships/image" Target="../media/image92.png"/><Relationship Id="rId6" Type="http://schemas.openxmlformats.org/officeDocument/2006/relationships/image" Target="../media/image97.png"/><Relationship Id="rId7" Type="http://schemas.openxmlformats.org/officeDocument/2006/relationships/image" Target="../media/image96.png"/><Relationship Id="rId8" Type="http://schemas.openxmlformats.org/officeDocument/2006/relationships/image" Target="../media/image100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8.png"/><Relationship Id="rId3" Type="http://schemas.openxmlformats.org/officeDocument/2006/relationships/image" Target="../media/image10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3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cxnSp>
        <p:nvCxnSpPr>
          <p:cNvPr id="58" name="Google Shape;58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2" name="Google Shape;62;p1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3" name="Google Shape;63;p1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7" name="Google Shape;67;p1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sp>
        <p:nvSpPr>
          <p:cNvPr id="68" name="Google Shape;68;p1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/>
            </a:lvl9pPr>
          </a:lstStyle>
          <a:p/>
        </p:txBody>
      </p:sp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79" name="Google Shape;79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" name="Google Shape;82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" name="Google Shape;83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3"/>
            <a:ext cx="2285408" cy="17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7" name="Google Shape;87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0" name="Google Shape;90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" name="Google Shape;91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2" name="Google Shape;92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59654" cy="191974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7" name="Google Shape;97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0" name="Google Shape;100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" name="Google Shape;101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" name="Google Shape;102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5408" cy="16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7" name="Google Shape;107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5408" cy="1691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11" name="Google Shape;111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2" name="Google Shape;112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3" name="Google Shape;113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14" name="Google Shape;114;p1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Title Slide: FinTech">
  <p:cSld name="CUSTOM_2_3_1_1_1_1_1_2_1_2_1_1_1_1_2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7" name="Google Shape;117;p1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9" name="Google Shape;119;p1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20" name="Google Shape;120;p1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1" name="Google Shape;121;p1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22" name="Google Shape;122;p1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23" name="Google Shape;123;p1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29717" cy="2329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itle Slide:Digital Marketing">
  <p:cSld name="CUSTOM_2_3_1_1_1_1_1_2_1_2_1_1_1_1_2_1_1_1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7" name="Google Shape;127;p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744" cy="71101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9" name="Google Shape;129;p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30" name="Google Shape;130;p2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1" name="Google Shape;131;p2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2" name="Google Shape;132;p2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1400"/>
            </a:lvl9pPr>
          </a:lstStyle>
          <a:p/>
        </p:txBody>
      </p:sp>
      <p:sp>
        <p:nvSpPr>
          <p:cNvPr id="133" name="Google Shape;133;p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7488" cy="206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Subsection Slide">
  <p:cSld name="CUSTOM_17_2_1_1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8" name="Google Shape;138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ransition Slide">
  <p:cSld name="CUSTOM_17_2_1_2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3" name="Google Shape;143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Text Only">
  <p:cSld name="CUSTOM_2_7_2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47" name="Google Shape;147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48" name="Google Shape;148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0" name="Google Shape;150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2" name="Google Shape;152;p2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Text with Sidebar">
  <p:cSld name="CUSTOM_2_4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6" name="Google Shape;156;p2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8" name="Google Shape;158;p2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59" name="Google Shape;15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" name="Google Shape;16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Call Attention Slide">
  <p:cSld name="CUSTOM_2_3_1_1_3_1_1_2_1_1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66" name="Google Shape;166;p2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243" cy="200201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Instructor Demonstration">
  <p:cSld name="CUSTOM_2_3_1_1_1_1_1_2_1_2_1_2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72" name="Google Shape;172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" name="Google Shape;174;p2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5" name="Google Shape;17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76" name="Google Shape;17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3051" cy="406336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Activity">
  <p:cSld name="CUSTOM_2_3_1_1_1_1_1_2_1_2_1_1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3" name="Google Shape;183;p2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84" name="Google Shape;184;p2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6908" cy="1910597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88" name="Google Shape;188;p2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Activity with Instructions ">
  <p:cSld name="CUSTOM_2_5_1_3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207" cy="65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2" name="Google Shape;192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" name="Google Shape;193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4" name="Google Shape;194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5" name="Google Shape;195;p2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96" name="Google Shape;196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2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98" name="Google Shape;19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Challenge">
  <p:cSld name="CUSTOM_2_3_1_1_1_1_1_2_1_2_1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5" name="Google Shape;205;p2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06" name="Google Shape;206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08" name="Google Shape;208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49584" cy="5142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Challenge with Instructions">
  <p:cSld name="CUSTOM_2_5_1_4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2" name="Google Shape;21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" name="Google Shape;214;p3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15" name="Google Shape;215;p3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16" name="Google Shape;21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603" cy="114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Homework">
  <p:cSld name="CUSTOM_2_3_1_1_1_1_1_2_1_2_1_1_3_1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6909" cy="1980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497" cy="72570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6" name="Google Shape;226;p3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7" name="Google Shape;227;p3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29" name="Google Shape;229;p3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Homework with Instructions">
  <p:cSld name="CUSTOM_2_5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3" name="Google Shape;233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4" name="Google Shape;234;p3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498" cy="62391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6" name="Google Shape;236;p3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37" name="Google Shape;237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3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39" name="Google Shape;239;p3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4 (Green)">
  <p:cSld name="CUSTOM_2_7_1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43" name="Google Shape;243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44" name="Google Shape;244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46" name="Google Shape;246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" name="Google Shape;247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248" name="Google Shape;248;p3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49" name="Google Shape;249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1" name="Google Shape;251;p3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52" name="Google Shape;252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3" name="Google Shape;253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3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55" name="Google Shape;255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7" name="Google Shape;257;p3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58" name="Google Shape;258;p3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3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3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1" name="Google Shape;261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3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5" name="Google Shape;265;p3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66" name="Google Shape;266;p3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5 (Green)">
  <p:cSld name="CUSTOM_2_7_1_4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70" name="Google Shape;270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271" name="Google Shape;271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3" name="Google Shape;273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275" name="Google Shape;275;p3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76" name="Google Shape;276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" name="Google Shape;278;p3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79" name="Google Shape;279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3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82" name="Google Shape;282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4" name="Google Shape;284;p3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85" name="Google Shape;285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3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88" name="Google Shape;288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2" name="Google Shape;292;p3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293" name="Google Shape;293;p3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294" name="Google Shape;294;p3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6 (Gray)">
  <p:cSld name="CUSTOM_2_7_1_3_1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02" name="Google Shape;302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303" name="Google Shape;303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05" name="Google Shape;305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307" name="Google Shape;307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08" name="Google Shape;30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3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11" name="Google Shape;311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13" name="Google Shape;31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17" name="Google Shape;31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1" name="Google Shape;32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" name="Google Shape;32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" name="Google Shape;323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5" name="Google Shape;32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" name="Google Shape;32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9" name="Google Shape;32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0" name="Google Shape;33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3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2" name="Google Shape;332;p3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3" name="Google Shape;333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4" name="Google Shape;334;p3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5" name="Google Shape;335;p3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6 (Blue)">
  <p:cSld name="CUSTOM_2_7_1_3_1_1_2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39" name="Google Shape;339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340" name="Google Shape;340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2" name="Google Shape;342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344" name="Google Shape;344;p3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45" name="Google Shape;345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6" name="Google Shape;346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7" name="Google Shape;347;p3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48" name="Google Shape;348;p3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" name="Google Shape;349;p3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50" name="Google Shape;350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1" name="Google Shape;351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2" name="Google Shape;352;p3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3" name="Google Shape;353;p3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54" name="Google Shape;35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5" name="Google Shape;35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6" name="Google Shape;356;p3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3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58" name="Google Shape;358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59" name="Google Shape;359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3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3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3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66" name="Google Shape;366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7" name="Google Shape;367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3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69" name="Google Shape;369;p3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0" name="Google Shape;370;p3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1" name="Google Shape;371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2" name="Google Shape;372;p3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7 (Gray)">
  <p:cSld name="CUSTOM_2_7_1_3_1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76" name="Google Shape;3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377" name="Google Shape;3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8" name="Google Shape;3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9" name="Google Shape;3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381" name="Google Shape;381;p3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82" name="Google Shape;38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85" name="Google Shape;385;p3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87" name="Google Shape;38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0" name="Google Shape;390;p3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92" name="Google Shape;39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395" name="Google Shape;395;p3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3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97" name="Google Shape;39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8" name="Google Shape;39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9" name="Google Shape;399;p3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00" name="Google Shape;400;p3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3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402" name="Google Shape;40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3" name="Google Shape;40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4" name="Google Shape;404;p3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05" name="Google Shape;405;p3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407" name="Google Shape;407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8" name="Google Shape;408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3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10" name="Google Shape;410;p3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412" name="Google Shape;412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3" name="Google Shape;413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4" name="Google Shape;414;p3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8 (Gray)">
  <p:cSld name="CUSTOM_2_7_1_3_1_1_1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17" name="Google Shape;41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18" name="Google Shape;41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0" name="Google Shape;42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1" name="Google Shape;42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2" name="Google Shape;422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24" name="Google Shape;42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27" name="Google Shape;427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29" name="Google Shape;42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2" name="Google Shape;432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34" name="Google Shape;43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7" name="Google Shape;437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39" name="Google Shape;43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2" name="Google Shape;442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44" name="Google Shape;44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8 (Green)">
  <p:cSld name="CUSTOM_2_7_1_3_1_1_1_1_1"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4" name="Google Shape;464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465" name="Google Shape;465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7" name="Google Shape;467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69" name="Google Shape;469;p3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3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71" name="Google Shape;47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3" name="Google Shape;473;p3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4" name="Google Shape;474;p3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5" name="Google Shape;475;p3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76" name="Google Shape;47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8" name="Google Shape;478;p3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79" name="Google Shape;479;p3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0" name="Google Shape;480;p3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81" name="Google Shape;48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3" name="Google Shape;483;p3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4" name="Google Shape;484;p3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5" name="Google Shape;485;p3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86" name="Google Shape;48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8" name="Google Shape;488;p3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89" name="Google Shape;489;p3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3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91" name="Google Shape;49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2" name="Google Shape;49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3" name="Google Shape;493;p3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4" name="Google Shape;494;p3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5" name="Google Shape;495;p3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96" name="Google Shape;49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3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99" name="Google Shape;499;p3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0" name="Google Shape;500;p3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501" name="Google Shape;501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2" name="Google Shape;502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3" name="Google Shape;503;p3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04" name="Google Shape;504;p3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5" name="Google Shape;505;p3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506" name="Google Shape;506;p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3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3 (Green)">
  <p:cSld name="CUSTOM_2_7_1_5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1" name="Google Shape;51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12" name="Google Shape;51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3" name="Google Shape;51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16" name="Google Shape;516;p4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0"/>
          <p:cNvSpPr txBox="1"/>
          <p:nvPr>
            <p:ph idx="3" type="subTitle"/>
          </p:nvPr>
        </p:nvSpPr>
        <p:spPr>
          <a:xfrm>
            <a:off x="724275" y="1937827"/>
            <a:ext cx="2371500" cy="22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518" name="Google Shape;518;p4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519" name="Google Shape;519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0" name="Google Shape;520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1" name="Google Shape;521;p4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522" name="Google Shape;522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3" name="Google Shape;523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4" name="Google Shape;524;p4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grpSp>
        <p:nvGrpSpPr>
          <p:cNvPr id="526" name="Google Shape;526;p4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27" name="Google Shape;52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8" name="Google Shape;52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9" name="Google Shape;529;p4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4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Numbered 1–2 (Blue)">
  <p:cSld name="CUSTOM_2_7_1_5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255" cy="3661621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4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35" name="Google Shape;535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36" name="Google Shape;536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8" name="Google Shape;538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0" name="Google Shape;540;p41"/>
          <p:cNvSpPr/>
          <p:nvPr/>
        </p:nvSpPr>
        <p:spPr>
          <a:xfrm>
            <a:off x="457206" y="1421303"/>
            <a:ext cx="533400" cy="476700"/>
          </a:xfrm>
          <a:prstGeom prst="roundRect">
            <a:avLst>
              <a:gd fmla="val 16667" name="adj"/>
            </a:avLst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1" name="Google Shape;541;p41"/>
          <p:cNvSpPr/>
          <p:nvPr/>
        </p:nvSpPr>
        <p:spPr>
          <a:xfrm rot="10800000">
            <a:off x="593369" y="1810088"/>
            <a:ext cx="261029" cy="144694"/>
          </a:xfrm>
          <a:prstGeom prst="flowChartExtract">
            <a:avLst/>
          </a:prstGeom>
          <a:solidFill>
            <a:srgbClr val="AFC0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3" name="Google Shape;543;p4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4" name="Google Shape;544;p4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p4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46" name="Google Shape;546;p4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47" name="Google Shape;547;p4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8" name="Google Shape;548;p4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49" name="Google Shape;549;p4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50" name="Google Shape;550;p41"/>
          <p:cNvSpPr txBox="1"/>
          <p:nvPr>
            <p:ph idx="7" type="subTitle"/>
          </p:nvPr>
        </p:nvSpPr>
        <p:spPr>
          <a:xfrm>
            <a:off x="457200" y="1399032"/>
            <a:ext cx="533400" cy="4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51" name="Google Shape;551;p41"/>
          <p:cNvSpPr txBox="1"/>
          <p:nvPr>
            <p:ph idx="8" type="subTitle"/>
          </p:nvPr>
        </p:nvSpPr>
        <p:spPr>
          <a:xfrm>
            <a:off x="4936275" y="1399032"/>
            <a:ext cx="533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Numbered 1–5 (Grey)">
  <p:cSld name="CUSTOM_2_7_1_5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54" name="Google Shape;55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55" name="Google Shape;55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7" name="Google Shape;557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8" name="Google Shape;558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59" name="Google Shape;559;p4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0" name="Google Shape;560;p4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5" name="Google Shape;565;p4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66" name="Google Shape;566;p4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1" name="Google Shape;571;p4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2" name="Google Shape;572;p4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5" name="Google Shape;575;p4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6" name="Google Shape;576;p4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7" name="Google Shape;577;p4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78" name="Google Shape;578;p4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eens)">
  <p:cSld name="CUSTOM_2_7_1_6_1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2" name="Google Shape;582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583" name="Google Shape;583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4" name="Google Shape;584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5" name="Google Shape;585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6" name="Google Shape;586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7" name="Google Shape;587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88" name="Google Shape;588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92" name="Google Shape;592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593" name="Google Shape;593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594" name="Google Shape;59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4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Yellow/Green)">
  <p:cSld name="CUSTOM_2_7_1_6_1_2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1" name="Google Shape;601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02" name="Google Shape;602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3" name="Google Shape;603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4" name="Google Shape;604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6" name="Google Shape;606;p4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07" name="Google Shape;607;p4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1" name="Google Shape;611;p4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12" name="Google Shape;612;p4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13" name="Google Shape;61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4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4 (Gray)">
  <p:cSld name="CUSTOM_2_7_1_6_1_2_1_1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4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20" name="Google Shape;62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21" name="Google Shape;62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3" name="Google Shape;623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4" name="Google Shape;624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25" name="Google Shape;625;p4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26" name="Google Shape;626;p4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0" name="Google Shape;630;p4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1" name="Google Shape;631;p4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32" name="Google Shape;632;p4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4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4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4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4 (Blue)">
  <p:cSld name="CUSTOM_2_7_1_6_1_2_1_1_1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39" name="Google Shape;639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40" name="Google Shape;640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1" name="Google Shape;641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42" name="Google Shape;642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3" name="Google Shape;643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44" name="Google Shape;644;p4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45" name="Google Shape;645;p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4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49" name="Google Shape;649;p4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0" name="Google Shape;650;p4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51" name="Google Shape;651;p4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0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4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4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362" cy="60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een)">
  <p:cSld name="CUSTOM_2_7_1_4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58" name="Google Shape;658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59" name="Google Shape;659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0" name="Google Shape;660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61" name="Google Shape;661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2" name="Google Shape;662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63" name="Google Shape;663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64" name="Google Shape;664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68" name="Google Shape;668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69" name="Google Shape;669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70" name="Google Shape;670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72" name="Google Shape;67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4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4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4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Green/Yellow)">
  <p:cSld name="CUSTOM_2_7_1_4_1_2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0" name="Google Shape;68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681" name="Google Shape;68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3" name="Google Shape;68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4" name="Google Shape;68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5" name="Google Shape;685;p4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86" name="Google Shape;686;p4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0" name="Google Shape;690;p4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1" name="Google Shape;691;p4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92" name="Google Shape;692;p4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694" name="Google Shape;694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4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4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4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4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5 (Gray)">
  <p:cSld name="CUSTOM_2_7_1_4_1_1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4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2" name="Google Shape;702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703" name="Google Shape;703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7" name="Google Shape;707;p4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08" name="Google Shape;708;p4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4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4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4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12" name="Google Shape;712;p4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13" name="Google Shape;713;p4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14" name="Google Shape;714;p4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4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4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4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5 (Blue)">
  <p:cSld name="CUSTOM_2_7_1_4_1_1_1"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4" name="Google Shape;724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725" name="Google Shape;725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7" name="Google Shape;727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29" name="Google Shape;729;p5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0" name="Google Shape;730;p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5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4" name="Google Shape;734;p5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5" name="Google Shape;735;p5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36" name="Google Shape;736;p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5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738" name="Google Shape;738;p5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362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361" cy="606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361" cy="606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een)">
  <p:cSld name="CUSTOM_2_7_1_3_1_1_3_1"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46" name="Google Shape;746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747" name="Google Shape;747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49" name="Google Shape;749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0" name="Google Shape;750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1" name="Google Shape;751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2" name="Google Shape;752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8" name="Google Shape;758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59" name="Google Shape;759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0" name="Google Shape;760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61" name="Google Shape;761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762" name="Google Shape;762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5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654" cy="4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Yellow/Green)">
  <p:cSld name="CUSTOM_2_7_1_3_1_1_3_2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5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1" name="Google Shape;771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772" name="Google Shape;772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4" name="Google Shape;774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6" name="Google Shape;776;p5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77" name="Google Shape;777;p5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5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3" name="Google Shape;783;p5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4" name="Google Shape;784;p5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5" name="Google Shape;785;p5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86" name="Google Shape;786;p5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787" name="Google Shape;787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6 (Gray)">
  <p:cSld name="CUSTOM_2_7_1_3_1_1_3_3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8" name="Google Shape;798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9" name="Google Shape;799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0" name="Google Shape;800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1" name="Google Shape;801;p5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2" name="Google Shape;802;p5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5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5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5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8" name="Google Shape;808;p5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09" name="Google Shape;809;p5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10" name="Google Shape;810;p5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11" name="Google Shape;811;p5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812" name="Google Shape;812;p5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6 (Blue)">
  <p:cSld name="CUSTOM_2_7_1_3_1_1_3_2_1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1" name="Google Shape;821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822" name="Google Shape;822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4" name="Google Shape;824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5" name="Google Shape;825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6" name="Google Shape;826;p5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27" name="Google Shape;827;p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5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3" name="Google Shape;833;p5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4" name="Google Shape;834;p5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36" name="Google Shape;836;p5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837" name="Google Shape;837;p5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5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5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5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654" cy="446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654" cy="4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een)">
  <p:cSld name="CUSTOM_2_7_1_3_1_1_1_2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46" name="Google Shape;846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847" name="Google Shape;847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49" name="Google Shape;849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0" name="Google Shape;850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1" name="Google Shape;851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2" name="Google Shape;852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4" name="Google Shape;854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6" name="Google Shape;856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58" name="Google Shape;858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0" name="Google Shape;860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62" name="Google Shape;862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864" name="Google Shape;864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5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5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Yellow/Green)">
  <p:cSld name="CUSTOM_2_7_1_3_1_1_1_2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4" name="Google Shape;874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875" name="Google Shape;875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6" name="Google Shape;876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7" name="Google Shape;877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8" name="Google Shape;878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79" name="Google Shape;879;p5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892" name="Google Shape;89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7 (Gray)">
  <p:cSld name="CUSTOM_2_7_1_3_1_1_1_2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02" name="Google Shape;902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903" name="Google Shape;903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05" name="Google Shape;905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07" name="Google Shape;907;p5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08" name="Google Shape;908;p5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5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920" name="Google Shape;920;p5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5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5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5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5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5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5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7 (Blue)">
  <p:cSld name="CUSTOM_2_7_1_3_1_1_1_2_1_1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0" name="Google Shape;930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931" name="Google Shape;931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5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33" name="Google Shape;933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5" name="Google Shape;935;p5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6" name="Google Shape;936;p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5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38" name="Google Shape;938;p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5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948" name="Google Shape;948;p5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5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5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5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5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5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een)">
  <p:cSld name="CUSTOM_2_7_1_3_1_1_1_1_1_1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57" name="Google Shape;957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958" name="Google Shape;958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5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0" name="Google Shape;960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1" name="Google Shape;961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62" name="Google Shape;962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64" name="Google Shape;964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66" name="Google Shape;966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68" name="Google Shape;968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9" type="subTitle"/>
          </p:nvPr>
        </p:nvSpPr>
        <p:spPr>
          <a:xfrm>
            <a:off x="0" y="1259000"/>
            <a:ext cx="8595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978" name="Google Shape;978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5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5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5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5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Yellow/Green)">
  <p:cSld name="CUSTOM_2_7_1_3_1_1_1_1_1_1_1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8" name="Google Shape;988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989" name="Google Shape;989;p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0" name="Google Shape;990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91" name="Google Shape;991;p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2" name="Google Shape;992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3" name="Google Shape;993;p6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6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5" name="Google Shape;995;p6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p6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7" name="Google Shape;997;p6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8" name="Google Shape;998;p6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99" name="Google Shape;999;p6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0" name="Google Shape;1000;p6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01" name="Google Shape;1001;p6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6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03" name="Google Shape;1003;p6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6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05" name="Google Shape;1005;p6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6" name="Google Shape;1006;p6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07" name="Google Shape;1007;p6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009" name="Google Shape;1009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3" name="Google Shape;1013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4" name="Google Shape;1014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Bullets 1–8 (Gray)">
  <p:cSld name="CUSTOM_2_7_1_3_1_1_1_1_1_1_1_1"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19" name="Google Shape;1019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020" name="Google Shape;1020;p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1" name="Google Shape;1021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22" name="Google Shape;1022;p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3" name="Google Shape;1023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4" name="Google Shape;1024;p6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6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6" name="Google Shape;1026;p6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28" name="Google Shape;1028;p6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6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0" name="Google Shape;1030;p6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6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2" name="Google Shape;1032;p6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6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4" name="Google Shape;1034;p6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6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6" name="Google Shape;1036;p6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6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38" name="Google Shape;1038;p6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040" name="Google Shape;1040;p6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6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6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p6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6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p6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6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6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Bullets 1–8 (Blue)">
  <p:cSld name="CUSTOM_2_7_1_3_1_1_1_1_1_1_1_1_1"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0" name="Google Shape;1050;p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cxnSp>
        <p:nvCxnSpPr>
          <p:cNvPr id="1051" name="Google Shape;1051;p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2" name="Google Shape;1052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3" name="Google Shape;1053;p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5" name="Google Shape;1055;p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7" name="Google Shape;1057;p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59" name="Google Shape;1059;p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6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1" name="Google Shape;1061;p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6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3" name="Google Shape;1063;p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6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5" name="Google Shape;1065;p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6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7" name="Google Shape;1067;p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6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9" name="Google Shape;1069;p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6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pic>
        <p:nvPicPr>
          <p:cNvPr id="1071" name="Google Shape;1071;p6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6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6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6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6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6" name="Google Shape;1076;p6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6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6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Fist to Five">
  <p:cSld name="CUSTOM_2_3_1_1_3_1_1_2_1_1_1_1"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Google Shape;1080;p6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3118" cy="4592547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Review">
  <p:cSld name="CUSTOM_17_2_1_2_1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5" name="Google Shape;1085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86" name="Google Shape;1086;p6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87" name="Google Shape;108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1764" cy="1638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9" name="Google Shape;1089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590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6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91" name="Google Shape;1091;p6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2. Take a Break 2">
  <p:cSld name="CUSTOM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590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6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96" name="Google Shape;1096;p6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7" name="Google Shape;1097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3. Watch a Video">
  <p:cSld name="CUSTOM_2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1619" cy="51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0" name="Google Shape;1100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1" name="Google Shape;1101;p6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02" name="Google Shape;1102;p6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103" name="Google Shape;1103;p6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6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4. Watch a Video">
  <p:cSld name="CUSTOM_3"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Google Shape;1107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1619" cy="51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9" name="Google Shape;1109;p6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110" name="Google Shape;1110;p6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1" name="Google Shape;1111;p6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5. Peer Review">
  <p:cSld name="CUSTOM_3_1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Google Shape;1115;p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162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17" name="Google Shape;1117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5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7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39593" cy="4363114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7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121" name="Google Shape;1121;p7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4.xml"/><Relationship Id="rId4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57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48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6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7.xml"/><Relationship Id="rId34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1.xml"/><Relationship Id="rId51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23.xml"/><Relationship Id="rId5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22.xml"/><Relationship Id="rId5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25.xml"/><Relationship Id="rId57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56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  <p:sldLayoutId id="2147483690" r:id="rId31"/>
    <p:sldLayoutId id="2147483691" r:id="rId32"/>
    <p:sldLayoutId id="2147483692" r:id="rId33"/>
    <p:sldLayoutId id="2147483693" r:id="rId34"/>
    <p:sldLayoutId id="2147483694" r:id="rId35"/>
    <p:sldLayoutId id="2147483695" r:id="rId36"/>
    <p:sldLayoutId id="2147483696" r:id="rId37"/>
    <p:sldLayoutId id="2147483697" r:id="rId38"/>
    <p:sldLayoutId id="2147483698" r:id="rId39"/>
    <p:sldLayoutId id="2147483699" r:id="rId40"/>
    <p:sldLayoutId id="2147483700" r:id="rId41"/>
    <p:sldLayoutId id="2147483701" r:id="rId42"/>
    <p:sldLayoutId id="2147483702" r:id="rId43"/>
    <p:sldLayoutId id="2147483703" r:id="rId44"/>
    <p:sldLayoutId id="2147483704" r:id="rId45"/>
    <p:sldLayoutId id="2147483705" r:id="rId46"/>
    <p:sldLayoutId id="2147483706" r:id="rId47"/>
    <p:sldLayoutId id="2147483707" r:id="rId48"/>
    <p:sldLayoutId id="2147483708" r:id="rId49"/>
    <p:sldLayoutId id="2147483709" r:id="rId50"/>
    <p:sldLayoutId id="2147483710" r:id="rId51"/>
    <p:sldLayoutId id="2147483711" r:id="rId52"/>
    <p:sldLayoutId id="2147483712" r:id="rId53"/>
    <p:sldLayoutId id="2147483713" r:id="rId54"/>
    <p:sldLayoutId id="2147483714" r:id="rId55"/>
    <p:sldLayoutId id="2147483715" r:id="rId5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71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Forensics</a:t>
            </a:r>
            <a:endParaRPr/>
          </a:p>
        </p:txBody>
      </p:sp>
      <p:sp>
        <p:nvSpPr>
          <p:cNvPr id="1127" name="Google Shape;1127;p71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Abdullah Lababidi, Elijah Boyak, Lindsay Kreslake, Michael Dodge, Nathan Santos, and Kyle Carey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TCP Retransmissions</a:t>
            </a:r>
            <a:endParaRPr/>
          </a:p>
        </p:txBody>
      </p:sp>
      <p:sp>
        <p:nvSpPr>
          <p:cNvPr id="1202" name="Google Shape;1202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3" name="Google Shape;1203;p80"/>
          <p:cNvSpPr txBox="1"/>
          <p:nvPr>
            <p:ph idx="3" type="body"/>
          </p:nvPr>
        </p:nvSpPr>
        <p:spPr>
          <a:xfrm>
            <a:off x="237050" y="643050"/>
            <a:ext cx="3369600" cy="39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651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</a:t>
            </a:r>
            <a:r>
              <a:rPr lang="en" sz="1200">
                <a:solidFill>
                  <a:schemeClr val="dk1"/>
                </a:solidFill>
              </a:rPr>
              <a:t>activity</a:t>
            </a:r>
            <a:r>
              <a:rPr lang="en" sz="1200">
                <a:solidFill>
                  <a:schemeClr val="dk1"/>
                </a:solidFill>
              </a:rPr>
              <a:t> is flagged as tcp retransmission by wireshark.</a:t>
            </a:r>
            <a:endParaRPr sz="1200">
              <a:solidFill>
                <a:schemeClr val="dk1"/>
              </a:solidFill>
            </a:endParaRPr>
          </a:p>
          <a:p>
            <a:pPr indent="-1651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rgbClr val="202124"/>
                </a:solidFill>
                <a:highlight>
                  <a:srgbClr val="FFFFFF"/>
                </a:highlight>
              </a:rPr>
              <a:t>The TCP retransmission mechanism ensures that data is reliably sent from end to end. If retransmissions are detected in a TCP connection, it is logical to assume that packet loss has occurred on the network somewhere between client and server, But also identical to the connections sent before.</a:t>
            </a:r>
            <a:endParaRPr sz="1200">
              <a:solidFill>
                <a:schemeClr val="dk1"/>
              </a:solidFill>
            </a:endParaRPr>
          </a:p>
          <a:p>
            <a:pPr indent="-1651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The malware on the machine, </a:t>
            </a:r>
            <a:r>
              <a:rPr lang="en" sz="1200">
                <a:solidFill>
                  <a:schemeClr val="dk1"/>
                </a:solidFill>
              </a:rPr>
              <a:t>"june11.dll”, </a:t>
            </a:r>
            <a:r>
              <a:rPr lang="en" sz="1200">
                <a:solidFill>
                  <a:schemeClr val="dk1"/>
                </a:solidFill>
              </a:rPr>
              <a:t>is repeatedly sending identical requests over and over again abusing the TCP Retransmission mechanic.</a:t>
            </a:r>
            <a:endParaRPr sz="1200">
              <a:solidFill>
                <a:schemeClr val="dk1"/>
              </a:solidFill>
            </a:endParaRPr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pic>
        <p:nvPicPr>
          <p:cNvPr id="1204" name="Google Shape;12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653" y="675975"/>
            <a:ext cx="5263026" cy="3932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Illegal Downloading</a:t>
            </a:r>
            <a:endParaRPr/>
          </a:p>
        </p:txBody>
      </p:sp>
      <p:sp>
        <p:nvSpPr>
          <p:cNvPr id="1211" name="Google Shape;1211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Elmer Blanco uses AD domain to </a:t>
            </a:r>
            <a:r>
              <a:rPr lang="en"/>
              <a:t>discreetly</a:t>
            </a:r>
            <a:r>
              <a:rPr lang="en"/>
              <a:t> torrent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212" name="Google Shape;1212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81"/>
          <p:cNvSpPr txBox="1"/>
          <p:nvPr>
            <p:ph idx="3" type="body"/>
          </p:nvPr>
        </p:nvSpPr>
        <p:spPr>
          <a:xfrm>
            <a:off x="-12300" y="1092563"/>
            <a:ext cx="88695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What kind of traffic did you observe? Which protocol(s)?</a:t>
            </a:r>
            <a:endParaRPr b="1"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Observed illicit downloads of torrents using HTTP protocol</a:t>
            </a:r>
            <a:endParaRPr>
              <a:solidFill>
                <a:schemeClr val="dk1"/>
              </a:solidFill>
            </a:endParaRPr>
          </a:p>
          <a:p>
            <a:pPr indent="-177800" lvl="2" marL="5207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C</a:t>
            </a:r>
            <a:r>
              <a:rPr lang="en">
                <a:solidFill>
                  <a:schemeClr val="dk1"/>
                </a:solidFill>
              </a:rPr>
              <a:t>oming</a:t>
            </a:r>
            <a:r>
              <a:rPr lang="en">
                <a:solidFill>
                  <a:schemeClr val="dk1"/>
                </a:solidFill>
              </a:rPr>
              <a:t> from Win user elmer.blanco 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What, specifically, was the user doing? Which site were they browsing? Etc.</a:t>
            </a:r>
            <a:endParaRPr b="1"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User browsed “</a:t>
            </a:r>
            <a:r>
              <a:rPr lang="en">
                <a:solidFill>
                  <a:schemeClr val="dk1"/>
                </a:solidFill>
              </a:rPr>
              <a:t>public domain torrents”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chemeClr val="dk1"/>
                </a:solidFill>
              </a:rPr>
              <a:t>downloaded</a:t>
            </a:r>
            <a:r>
              <a:rPr lang="en">
                <a:solidFill>
                  <a:schemeClr val="dk1"/>
                </a:solidFill>
              </a:rPr>
              <a:t> various files</a:t>
            </a:r>
            <a:endParaRPr>
              <a:solidFill>
                <a:schemeClr val="dk1"/>
              </a:solidFill>
            </a:endParaRPr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">
                <a:solidFill>
                  <a:schemeClr val="dk1"/>
                </a:solidFill>
              </a:rPr>
              <a:t>Include a description of any interesting files.</a:t>
            </a:r>
            <a:endParaRPr b="1"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Torrented</a:t>
            </a:r>
            <a:r>
              <a:rPr lang="en">
                <a:solidFill>
                  <a:schemeClr val="dk1"/>
                </a:solidFill>
              </a:rPr>
              <a:t> movie ~ Betty Boop Rhythm on the Reservation </a:t>
            </a:r>
            <a:endParaRPr>
              <a:solidFill>
                <a:schemeClr val="dk1"/>
              </a:solidFill>
            </a:endParaRPr>
          </a:p>
          <a:p>
            <a:pPr indent="-177800" lvl="1" marL="3429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Also downloaded various pictures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15" name="Google Shape;12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687" y="3524575"/>
            <a:ext cx="8304626" cy="12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82"/>
          <p:cNvSpPr txBox="1"/>
          <p:nvPr>
            <p:ph type="title"/>
          </p:nvPr>
        </p:nvSpPr>
        <p:spPr>
          <a:xfrm>
            <a:off x="344250" y="13224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The End!</a:t>
            </a:r>
            <a:endParaRPr b="0" sz="3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2"/>
          <p:cNvSpPr txBox="1"/>
          <p:nvPr>
            <p:ph type="title"/>
          </p:nvPr>
        </p:nvSpPr>
        <p:spPr>
          <a:xfrm>
            <a:off x="765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134" name="Google Shape;1134;p7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rmAutofit fontScale="2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5" name="Google Shape;1135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This document contains the following resources: </a:t>
            </a:r>
            <a:endParaRPr/>
          </a:p>
        </p:txBody>
      </p:sp>
      <p:sp>
        <p:nvSpPr>
          <p:cNvPr id="1137" name="Google Shape;1137;p72"/>
          <p:cNvSpPr txBox="1"/>
          <p:nvPr>
            <p:ph idx="4" type="subTitle"/>
          </p:nvPr>
        </p:nvSpPr>
        <p:spPr>
          <a:xfrm>
            <a:off x="-12300" y="13863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  </a:t>
            </a:r>
            <a:r>
              <a:rPr b="1" lang="en"/>
              <a:t>Traffic Profile</a:t>
            </a:r>
            <a:endParaRPr/>
          </a:p>
        </p:txBody>
      </p:sp>
      <p:sp>
        <p:nvSpPr>
          <p:cNvPr id="1138" name="Google Shape;1138;p72"/>
          <p:cNvSpPr txBox="1"/>
          <p:nvPr>
            <p:ph idx="5" type="subTitle"/>
          </p:nvPr>
        </p:nvSpPr>
        <p:spPr>
          <a:xfrm>
            <a:off x="76500" y="22217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/>
              <a:t>Normal Activity</a:t>
            </a:r>
            <a:endParaRPr/>
          </a:p>
        </p:txBody>
      </p:sp>
      <p:sp>
        <p:nvSpPr>
          <p:cNvPr id="1139" name="Google Shape;1139;p72"/>
          <p:cNvSpPr txBox="1"/>
          <p:nvPr>
            <p:ph idx="6" type="subTitle"/>
          </p:nvPr>
        </p:nvSpPr>
        <p:spPr>
          <a:xfrm>
            <a:off x="76500" y="3067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Malicious Activity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140" name="Google Shape;11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25" y="3764775"/>
            <a:ext cx="8842251" cy="102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7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Traffic Profile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Traffic Profile</a:t>
            </a:r>
            <a:endParaRPr/>
          </a:p>
        </p:txBody>
      </p:sp>
      <p:sp>
        <p:nvSpPr>
          <p:cNvPr id="1151" name="Google Shape;1151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2" name="Google Shape;1152;p74"/>
          <p:cNvSpPr txBox="1"/>
          <p:nvPr>
            <p:ph idx="3" type="body"/>
          </p:nvPr>
        </p:nvSpPr>
        <p:spPr>
          <a:xfrm>
            <a:off x="263825" y="732675"/>
            <a:ext cx="8605800" cy="3828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500"/>
              </a:spcAft>
              <a:buNone/>
            </a:pPr>
            <a:r>
              <a:rPr lang="en" sz="1700"/>
              <a:t>Our analysis identified the following characteristics of the traffic on the network: </a:t>
            </a:r>
            <a:endParaRPr sz="1700">
              <a:solidFill>
                <a:schemeClr val="dk1"/>
              </a:solidFill>
            </a:endParaRPr>
          </a:p>
        </p:txBody>
      </p:sp>
      <p:graphicFrame>
        <p:nvGraphicFramePr>
          <p:cNvPr id="1153" name="Google Shape;1153;p74"/>
          <p:cNvGraphicFramePr/>
          <p:nvPr/>
        </p:nvGraphicFramePr>
        <p:xfrm>
          <a:off x="427351" y="11065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{A513244E-87FC-4B25-B49F-35BB1819729F}</a:tableStyleId>
              </a:tblPr>
              <a:tblGrid>
                <a:gridCol w="2759575"/>
                <a:gridCol w="2759575"/>
                <a:gridCol w="2759575"/>
              </a:tblGrid>
              <a:tr h="423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Feature</a:t>
                      </a:r>
                      <a:endParaRPr b="1"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Value</a:t>
                      </a:r>
                      <a:endParaRPr b="1"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 sz="17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9999"/>
                    </a:solidFill>
                  </a:tcPr>
                </a:tc>
              </a:tr>
              <a:tr h="72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Top Talkers (IP Addresses)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172.16.4.205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185.243.115.84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166.62.111.64</a:t>
                      </a:r>
                      <a:endParaRPr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Machines that sent the most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64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Most Common Protocols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TCP, </a:t>
                      </a:r>
                      <a:r>
                        <a:rPr lang="en" sz="1500">
                          <a:solidFill>
                            <a:schemeClr val="dk1"/>
                          </a:solidFill>
                        </a:rPr>
                        <a:t>UDP, </a:t>
                      </a:r>
                      <a:r>
                        <a:rPr lang="en" sz="1500"/>
                        <a:t>HTTP, DNS</a:t>
                      </a:r>
                      <a:endParaRPr sz="15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Three most common protocols on the network.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610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Unique IP Addresses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810</a:t>
                      </a:r>
                      <a:endParaRPr sz="15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Count of observed IP addresses.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72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Subnets 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172.217.0.0/16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205.251.192.0/16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216.239.32.0/8</a:t>
                      </a:r>
                      <a:endParaRPr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Observed subnet ranges.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654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# of Malware Species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/>
                        <a:t>1</a:t>
                      </a:r>
                      <a:endParaRPr sz="1500"/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None/>
                      </a:pPr>
                      <a:r>
                        <a:rPr lang="en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Number of malware binaries identified in traffic.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34275" marB="34275" marR="34300" marL="343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Behavioral Analysis</a:t>
            </a:r>
            <a:endParaRPr/>
          </a:p>
        </p:txBody>
      </p:sp>
      <p:sp>
        <p:nvSpPr>
          <p:cNvPr id="1160" name="Google Shape;1160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Purpose of Traffic on the Network</a:t>
            </a:r>
            <a:endParaRPr b="1"/>
          </a:p>
        </p:txBody>
      </p:sp>
      <p:sp>
        <p:nvSpPr>
          <p:cNvPr id="1161" name="Google Shape;1161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2" name="Google Shape;1162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3" name="Google Shape;1163;p7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were observed engaging in the following kinds of activity.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“</a:t>
            </a:r>
            <a:r>
              <a:rPr b="1" lang="en"/>
              <a:t>Normal</a:t>
            </a:r>
            <a:r>
              <a:rPr lang="en"/>
              <a:t>”</a:t>
            </a:r>
            <a:r>
              <a:rPr b="1" lang="en"/>
              <a:t> Activity</a:t>
            </a:r>
            <a:endParaRPr/>
          </a:p>
          <a:p>
            <a:pPr indent="-1778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Using google to search for various things online.</a:t>
            </a:r>
            <a:endParaRPr>
              <a:solidFill>
                <a:schemeClr val="dk1"/>
              </a:solidFill>
            </a:endParaRPr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Users were reading the news.</a:t>
            </a:r>
            <a:endParaRPr/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Users were shopping online.</a:t>
            </a:r>
            <a:endParaRPr/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Users were wasting time watching Youtube videos.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/>
              <a:t>Suspicious Activity</a:t>
            </a:r>
            <a:endParaRPr/>
          </a:p>
          <a:p>
            <a:pPr indent="-177800" lvl="0" marL="34290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Some users have also been heard of </a:t>
            </a:r>
            <a:r>
              <a:rPr lang="en"/>
              <a:t>torrenting</a:t>
            </a:r>
            <a:r>
              <a:rPr lang="en"/>
              <a:t> on the network. Although </a:t>
            </a:r>
            <a:r>
              <a:rPr lang="en">
                <a:solidFill>
                  <a:srgbClr val="24292E"/>
                </a:solidFill>
              </a:rPr>
              <a:t>not forbidden is the use of torrents for legitimate purposes such as downloading operating systems, there is  a strict policy against copyright infringement.</a:t>
            </a:r>
            <a:endParaRPr>
              <a:solidFill>
                <a:srgbClr val="24292E"/>
              </a:solidFill>
            </a:endParaRPr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</a:rPr>
              <a:t>A number of machines with foreign subnets are repeatedly sending traffic to the network.</a:t>
            </a:r>
            <a:endParaRPr>
              <a:solidFill>
                <a:srgbClr val="24292E"/>
              </a:solidFill>
            </a:endParaRPr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rgbClr val="24292E"/>
                </a:solidFill>
              </a:rPr>
              <a:t>Repeated sent traffic from Top Talkers could indicate a possible attempted DoS attack.</a:t>
            </a:r>
            <a:endParaRPr>
              <a:solidFill>
                <a:srgbClr val="24292E"/>
              </a:solidFill>
            </a:endParaRPr>
          </a:p>
          <a:p>
            <a:pPr indent="-177800" lvl="0" marL="3429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Reports came in of an infected windows host on the network.</a:t>
            </a:r>
            <a:endParaRPr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34290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24292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76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Normal Activity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Accessing Youtube Website</a:t>
            </a:r>
            <a:endParaRPr/>
          </a:p>
        </p:txBody>
      </p:sp>
      <p:sp>
        <p:nvSpPr>
          <p:cNvPr id="1175" name="Google Shape;1175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Summarize the following: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76" name="Google Shape;1176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7" name="Google Shape;1177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77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 kind of traffic did you observe? Which protocol(s)?</a:t>
            </a:r>
            <a:endParaRPr/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ACKs to acknowledge Traffic Layer Security encrypted application data traffic from youtube. </a:t>
            </a:r>
            <a:endParaRPr/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Protocol is Transmission Control Protocol (TCP).</a:t>
            </a:r>
            <a:endParaRPr/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What, specifically, was the user doing? Which site were they browsing? Etc.</a:t>
            </a:r>
            <a:endParaRPr/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Traffic between Roger-Macbook-Pro.local and youtube-ui.l.google.com</a:t>
            </a:r>
            <a:endParaRPr/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Screenshot:</a:t>
            </a:r>
            <a:endParaRPr/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7780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>
              <a:solidFill>
                <a:srgbClr val="1155CC"/>
              </a:solidFill>
            </a:endParaRPr>
          </a:p>
        </p:txBody>
      </p:sp>
      <p:pic>
        <p:nvPicPr>
          <p:cNvPr id="1179" name="Google Shape;117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875" y="2788849"/>
            <a:ext cx="6151726" cy="18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Google to search</a:t>
            </a:r>
            <a:endParaRPr/>
          </a:p>
        </p:txBody>
      </p:sp>
      <p:sp>
        <p:nvSpPr>
          <p:cNvPr id="1186" name="Google Shape;1186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rPr lang="en"/>
              <a:t>Summarize the following: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Arial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87" name="Google Shape;1187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8" name="Google Shape;1188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78"/>
          <p:cNvSpPr txBox="1"/>
          <p:nvPr>
            <p:ph idx="3" type="body"/>
          </p:nvPr>
        </p:nvSpPr>
        <p:spPr>
          <a:xfrm>
            <a:off x="175" y="1284250"/>
            <a:ext cx="4571700" cy="3622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Users used google to search for various things both work and non-work Related</a:t>
            </a:r>
            <a:endParaRPr/>
          </a:p>
          <a:p>
            <a:pPr indent="-177800" lvl="0" marL="177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These searches use both UDP and TCP connections</a:t>
            </a:r>
            <a:endParaRPr/>
          </a:p>
          <a:p>
            <a:pPr indent="-177800" lvl="0" marL="177800" rtl="0" algn="l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SzPts val="1400"/>
              <a:buChar char="●"/>
            </a:pPr>
            <a:r>
              <a:rPr lang="en"/>
              <a:t>One user was using </a:t>
            </a:r>
            <a:r>
              <a:rPr lang="en"/>
              <a:t>google</a:t>
            </a:r>
            <a:r>
              <a:rPr lang="en"/>
              <a:t> to find Data Analytics tools. The one they found was the site Fullstory.com.</a:t>
            </a:r>
            <a:endParaRPr/>
          </a:p>
        </p:txBody>
      </p:sp>
      <p:pic>
        <p:nvPicPr>
          <p:cNvPr id="1190" name="Google Shape;119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125" y="791588"/>
            <a:ext cx="5062876" cy="356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79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Malicious Activity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